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"/>
  </p:notesMasterIdLst>
  <p:sldIdLst>
    <p:sldId id="261" r:id="rId2"/>
  </p:sldIdLst>
  <p:sldSz cx="42803763" cy="32075438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102">
          <p15:clr>
            <a:srgbClr val="A4A3A4"/>
          </p15:clr>
        </p15:guide>
        <p15:guide id="2" pos="134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lsea Morroni" initials="" lastIdx="54" clrIdx="0"/>
  <p:cmAuthor id="1" name="Tembe CJ" initials="TC" lastIdx="1" clrIdx="1">
    <p:extLst>
      <p:ext uri="{19B8F6BF-5375-455C-9EA6-DF929625EA0E}">
        <p15:presenceInfo xmlns:p15="http://schemas.microsoft.com/office/powerpoint/2012/main" userId="1d331b3fb6c7e9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E2"/>
    <a:srgbClr val="1F4E79"/>
    <a:srgbClr val="F6ECCE"/>
    <a:srgbClr val="F8F0D8"/>
    <a:srgbClr val="E9D38B"/>
    <a:srgbClr val="2B6CA7"/>
    <a:srgbClr val="8C701B"/>
    <a:srgbClr val="CC9900"/>
    <a:srgbClr val="DEEBF7"/>
    <a:srgbClr val="E8C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86455"/>
  </p:normalViewPr>
  <p:slideViewPr>
    <p:cSldViewPr snapToGrid="0">
      <p:cViewPr>
        <p:scale>
          <a:sx n="66" d="100"/>
          <a:sy n="66" d="100"/>
        </p:scale>
        <p:origin x="-6480" y="-8430"/>
      </p:cViewPr>
      <p:guideLst>
        <p:guide orient="horz" pos="10102"/>
        <p:guide pos="13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71583" y="685800"/>
            <a:ext cx="4315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81059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942776" y="1707758"/>
            <a:ext cx="36918300" cy="6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942776" y="8538754"/>
            <a:ext cx="36918300" cy="20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2942776" y="1707758"/>
            <a:ext cx="36918300" cy="6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942776" y="8538754"/>
            <a:ext cx="18191700" cy="20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21669531" y="8538754"/>
            <a:ext cx="18191700" cy="20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2948351" y="1707758"/>
            <a:ext cx="36918300" cy="6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2948356" y="7863081"/>
            <a:ext cx="181080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0595"/>
              <a:buNone/>
              <a:defRPr sz="10595" b="1"/>
            </a:lvl1pPr>
            <a:lvl2pPr marL="914400" lvl="1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None/>
              <a:defRPr sz="8829" b="1"/>
            </a:lvl2pPr>
            <a:lvl3pPr marL="1371600" lvl="2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None/>
              <a:defRPr sz="7946" b="1"/>
            </a:lvl3pPr>
            <a:lvl4pPr marL="1828800" lvl="3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4pPr>
            <a:lvl5pPr marL="2286000" lvl="4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5pPr>
            <a:lvl6pPr marL="2743200" lvl="5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6pPr>
            <a:lvl7pPr marL="3200400" lvl="6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7pPr>
            <a:lvl8pPr marL="3657600" lvl="7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8pPr>
            <a:lvl9pPr marL="4114800" lvl="8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2948356" y="11716656"/>
            <a:ext cx="18108000" cy="17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21669534" y="7863081"/>
            <a:ext cx="181974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0595"/>
              <a:buNone/>
              <a:defRPr sz="10595" b="1"/>
            </a:lvl1pPr>
            <a:lvl2pPr marL="914400" lvl="1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None/>
              <a:defRPr sz="8829" b="1"/>
            </a:lvl2pPr>
            <a:lvl3pPr marL="1371600" lvl="2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None/>
              <a:defRPr sz="7946" b="1"/>
            </a:lvl3pPr>
            <a:lvl4pPr marL="1828800" lvl="3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4pPr>
            <a:lvl5pPr marL="2286000" lvl="4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5pPr>
            <a:lvl6pPr marL="2743200" lvl="5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6pPr>
            <a:lvl7pPr marL="3200400" lvl="6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7pPr>
            <a:lvl8pPr marL="3657600" lvl="7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8pPr>
            <a:lvl9pPr marL="4114800" lvl="8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21669534" y="11716656"/>
            <a:ext cx="18197400" cy="17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2942776" y="1707758"/>
            <a:ext cx="36918300" cy="6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948351" y="2138401"/>
            <a:ext cx="13805400" cy="7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7"/>
              <a:buFont typeface="Calibri"/>
              <a:buNone/>
              <a:defRPr sz="141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8197280" y="4618359"/>
            <a:ext cx="21669600" cy="227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1125664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4127"/>
              <a:buChar char="•"/>
              <a:defRPr sz="14127"/>
            </a:lvl1pPr>
            <a:lvl2pPr marL="914400" lvl="1" indent="-1013523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2361"/>
              <a:buChar char="•"/>
              <a:defRPr sz="12361"/>
            </a:lvl2pPr>
            <a:lvl3pPr marL="1371600" lvl="2" indent="-901382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0595"/>
              <a:buChar char="•"/>
              <a:defRPr sz="10595"/>
            </a:lvl3pPr>
            <a:lvl4pPr marL="1828800" lvl="3" indent="-789241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Char char="•"/>
              <a:defRPr sz="8829"/>
            </a:lvl4pPr>
            <a:lvl5pPr marL="2286000" lvl="4" indent="-789241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Char char="•"/>
              <a:defRPr sz="8829"/>
            </a:lvl5pPr>
            <a:lvl6pPr marL="2743200" lvl="5" indent="-789241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Char char="•"/>
              <a:defRPr sz="8829"/>
            </a:lvl6pPr>
            <a:lvl7pPr marL="3200400" lvl="6" indent="-789241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Char char="•"/>
              <a:defRPr sz="8829"/>
            </a:lvl7pPr>
            <a:lvl8pPr marL="3657600" lvl="7" indent="-789241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Char char="•"/>
              <a:defRPr sz="8829"/>
            </a:lvl8pPr>
            <a:lvl9pPr marL="4114800" lvl="8" indent="-789241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Char char="•"/>
              <a:defRPr sz="8829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948351" y="9622804"/>
            <a:ext cx="13805400" cy="178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/>
            </a:lvl1pPr>
            <a:lvl2pPr marL="914400" lvl="1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6180"/>
              <a:buNone/>
              <a:defRPr sz="6180"/>
            </a:lvl2pPr>
            <a:lvl3pPr marL="1371600" lvl="2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5298"/>
              <a:buNone/>
              <a:defRPr sz="5298"/>
            </a:lvl3pPr>
            <a:lvl4pPr marL="1828800" lvl="3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4pPr>
            <a:lvl5pPr marL="2286000" lvl="4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5pPr>
            <a:lvl6pPr marL="2743200" lvl="5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6pPr>
            <a:lvl7pPr marL="3200400" lvl="6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7pPr>
            <a:lvl8pPr marL="3657600" lvl="7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8pPr>
            <a:lvl9pPr marL="4114800" lvl="8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948351" y="2138401"/>
            <a:ext cx="13805400" cy="7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7"/>
              <a:buFont typeface="Calibri"/>
              <a:buNone/>
              <a:defRPr sz="141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8197280" y="4618359"/>
            <a:ext cx="21669600" cy="227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4127"/>
              <a:buFont typeface="Arial"/>
              <a:buNone/>
              <a:defRPr sz="141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2361"/>
              <a:buFont typeface="Arial"/>
              <a:buNone/>
              <a:defRPr sz="1236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0595"/>
              <a:buFont typeface="Arial"/>
              <a:buNone/>
              <a:defRPr sz="105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None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None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None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None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None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None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948351" y="9622804"/>
            <a:ext cx="13805400" cy="178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7063"/>
              <a:buNone/>
              <a:defRPr sz="7062"/>
            </a:lvl1pPr>
            <a:lvl2pPr marL="914400" lvl="1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6180"/>
              <a:buNone/>
              <a:defRPr sz="6180"/>
            </a:lvl2pPr>
            <a:lvl3pPr marL="1371600" lvl="2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5298"/>
              <a:buNone/>
              <a:defRPr sz="5298"/>
            </a:lvl3pPr>
            <a:lvl4pPr marL="1828800" lvl="3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4pPr>
            <a:lvl5pPr marL="2286000" lvl="4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5pPr>
            <a:lvl6pPr marL="2743200" lvl="5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6pPr>
            <a:lvl7pPr marL="3200400" lvl="6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7pPr>
            <a:lvl8pPr marL="3657600" lvl="7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8pPr>
            <a:lvl9pPr marL="4114800" lvl="8" indent="-2286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4415"/>
              <a:buNone/>
              <a:defRPr sz="4415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942776" y="1707758"/>
            <a:ext cx="36918300" cy="6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226089" y="255604"/>
            <a:ext cx="20352000" cy="36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1654839" y="10684351"/>
            <a:ext cx="27183000" cy="9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928123" y="1722301"/>
            <a:ext cx="27183000" cy="27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42776" y="1707758"/>
            <a:ext cx="36918300" cy="6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4"/>
              <a:buFont typeface="Calibri"/>
              <a:buNone/>
              <a:defRPr sz="194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42776" y="8538754"/>
            <a:ext cx="36918300" cy="20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1013523" algn="l" rtl="0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2361"/>
              <a:buFont typeface="Arial"/>
              <a:buChar char="•"/>
              <a:defRPr sz="1236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901382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0595"/>
              <a:buFont typeface="Arial"/>
              <a:buChar char="•"/>
              <a:defRPr sz="105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9241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8829"/>
              <a:buFont typeface="Arial"/>
              <a:buChar char="•"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3317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3317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73317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73317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73317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733171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7946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942776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4178830" y="29729720"/>
            <a:ext cx="144462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0230333" y="29729720"/>
            <a:ext cx="96309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52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597704-742E-4977-BB01-55BA6A966E3A}"/>
              </a:ext>
            </a:extLst>
          </p:cNvPr>
          <p:cNvSpPr/>
          <p:nvPr/>
        </p:nvSpPr>
        <p:spPr>
          <a:xfrm>
            <a:off x="0" y="-19955"/>
            <a:ext cx="42817774" cy="5627617"/>
          </a:xfrm>
          <a:prstGeom prst="rect">
            <a:avLst/>
          </a:prstGeom>
          <a:solidFill>
            <a:srgbClr val="FAF4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546C9E79-8E53-4A4D-964B-D7C3A5AE6CDB}"/>
              </a:ext>
            </a:extLst>
          </p:cNvPr>
          <p:cNvSpPr/>
          <p:nvPr/>
        </p:nvSpPr>
        <p:spPr>
          <a:xfrm>
            <a:off x="0" y="-19252"/>
            <a:ext cx="42718454" cy="5663829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6" name="Flowchart: Process 105">
            <a:extLst>
              <a:ext uri="{FF2B5EF4-FFF2-40B4-BE49-F238E27FC236}">
                <a16:creationId xmlns:a16="http://schemas.microsoft.com/office/drawing/2014/main" id="{8CC8701F-C0E6-4C6E-9974-2CA0726BC09D}"/>
              </a:ext>
            </a:extLst>
          </p:cNvPr>
          <p:cNvSpPr/>
          <p:nvPr/>
        </p:nvSpPr>
        <p:spPr>
          <a:xfrm>
            <a:off x="13834094" y="14044023"/>
            <a:ext cx="15115827" cy="7909215"/>
          </a:xfrm>
          <a:prstGeom prst="flowChartProcess">
            <a:avLst/>
          </a:prstGeom>
          <a:solidFill>
            <a:srgbClr val="FAF4E2"/>
          </a:solidFill>
          <a:ln w="76200">
            <a:solidFill>
              <a:srgbClr val="8C7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Flowchart: Process 104">
            <a:extLst>
              <a:ext uri="{FF2B5EF4-FFF2-40B4-BE49-F238E27FC236}">
                <a16:creationId xmlns:a16="http://schemas.microsoft.com/office/drawing/2014/main" id="{40AA453C-740F-403E-9DEF-E2B70769BDC1}"/>
              </a:ext>
            </a:extLst>
          </p:cNvPr>
          <p:cNvSpPr/>
          <p:nvPr/>
        </p:nvSpPr>
        <p:spPr>
          <a:xfrm>
            <a:off x="13834094" y="22617754"/>
            <a:ext cx="15115809" cy="7909215"/>
          </a:xfrm>
          <a:prstGeom prst="flowChartProcess">
            <a:avLst/>
          </a:prstGeom>
          <a:solidFill>
            <a:srgbClr val="FAF4E2"/>
          </a:solidFill>
          <a:ln w="76200">
            <a:solidFill>
              <a:srgbClr val="8C7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lowchart: Process 103">
            <a:extLst>
              <a:ext uri="{FF2B5EF4-FFF2-40B4-BE49-F238E27FC236}">
                <a16:creationId xmlns:a16="http://schemas.microsoft.com/office/drawing/2014/main" id="{C074E7CC-C914-4ADC-A5C7-9D3B9A2DFC43}"/>
              </a:ext>
            </a:extLst>
          </p:cNvPr>
          <p:cNvSpPr/>
          <p:nvPr/>
        </p:nvSpPr>
        <p:spPr>
          <a:xfrm>
            <a:off x="29555768" y="19789664"/>
            <a:ext cx="13004522" cy="10844493"/>
          </a:xfrm>
          <a:prstGeom prst="flowChartProcess">
            <a:avLst/>
          </a:prstGeom>
          <a:solidFill>
            <a:srgbClr val="1F4E79"/>
          </a:solidFill>
          <a:ln w="139700">
            <a:solidFill>
              <a:srgbClr val="8C7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lowchart: Process 102">
            <a:extLst>
              <a:ext uri="{FF2B5EF4-FFF2-40B4-BE49-F238E27FC236}">
                <a16:creationId xmlns:a16="http://schemas.microsoft.com/office/drawing/2014/main" id="{B3CC6310-1727-44E0-B51B-E8A0F7A41C34}"/>
              </a:ext>
            </a:extLst>
          </p:cNvPr>
          <p:cNvSpPr/>
          <p:nvPr/>
        </p:nvSpPr>
        <p:spPr>
          <a:xfrm>
            <a:off x="13851270" y="6274365"/>
            <a:ext cx="15046237" cy="7120080"/>
          </a:xfrm>
          <a:prstGeom prst="flowChartProcess">
            <a:avLst/>
          </a:prstGeom>
          <a:solidFill>
            <a:srgbClr val="1F4E79"/>
          </a:solidFill>
          <a:ln w="76200">
            <a:solidFill>
              <a:srgbClr val="8C7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Google Shape;104;p13">
            <a:extLst>
              <a:ext uri="{FF2B5EF4-FFF2-40B4-BE49-F238E27FC236}">
                <a16:creationId xmlns:a16="http://schemas.microsoft.com/office/drawing/2014/main" id="{493A4D21-34A8-41C7-B8CA-BC213AB75E47}"/>
              </a:ext>
            </a:extLst>
          </p:cNvPr>
          <p:cNvSpPr txBox="1"/>
          <p:nvPr/>
        </p:nvSpPr>
        <p:spPr>
          <a:xfrm>
            <a:off x="3669196" y="9091069"/>
            <a:ext cx="3826921" cy="2112099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Interested in testing </a:t>
            </a:r>
            <a:endParaRPr lang="en-GB" sz="4400" dirty="0">
              <a:solidFill>
                <a:srgbClr val="1F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</a:rPr>
              <a:t>n = 526 (65%)</a:t>
            </a:r>
          </a:p>
        </p:txBody>
      </p:sp>
      <p:sp>
        <p:nvSpPr>
          <p:cNvPr id="5" name="Google Shape;105;p13">
            <a:extLst>
              <a:ext uri="{FF2B5EF4-FFF2-40B4-BE49-F238E27FC236}">
                <a16:creationId xmlns:a16="http://schemas.microsoft.com/office/drawing/2014/main" id="{FB717229-8564-4489-A937-BFDD4E1629B3}"/>
              </a:ext>
            </a:extLst>
          </p:cNvPr>
          <p:cNvSpPr txBox="1"/>
          <p:nvPr/>
        </p:nvSpPr>
        <p:spPr>
          <a:xfrm>
            <a:off x="2792510" y="15600022"/>
            <a:ext cx="5592698" cy="1431103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Provided self-collected sample for STI testing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451 (100%)</a:t>
            </a:r>
            <a:endParaRPr sz="2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" name="Google Shape;106;p13">
            <a:extLst>
              <a:ext uri="{FF2B5EF4-FFF2-40B4-BE49-F238E27FC236}">
                <a16:creationId xmlns:a16="http://schemas.microsoft.com/office/drawing/2014/main" id="{B27A7396-DF0C-4587-9085-DB43CED964CC}"/>
              </a:ext>
            </a:extLst>
          </p:cNvPr>
          <p:cNvSpPr txBox="1"/>
          <p:nvPr/>
        </p:nvSpPr>
        <p:spPr>
          <a:xfrm>
            <a:off x="7549385" y="19789665"/>
            <a:ext cx="5283200" cy="167269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Negative</a:t>
            </a:r>
            <a:endParaRPr lang="en-US" sz="2800" dirty="0">
              <a:solidFill>
                <a:srgbClr val="1F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</a:rPr>
              <a:t>n = 429 (95.1%)</a:t>
            </a:r>
            <a:endParaRPr sz="2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</a:endParaRPr>
          </a:p>
        </p:txBody>
      </p:sp>
      <p:sp>
        <p:nvSpPr>
          <p:cNvPr id="7" name="Google Shape;108;p13">
            <a:extLst>
              <a:ext uri="{FF2B5EF4-FFF2-40B4-BE49-F238E27FC236}">
                <a16:creationId xmlns:a16="http://schemas.microsoft.com/office/drawing/2014/main" id="{BC96D3FF-EAC7-4F19-8141-337C7ED27E6A}"/>
              </a:ext>
            </a:extLst>
          </p:cNvPr>
          <p:cNvSpPr txBox="1"/>
          <p:nvPr/>
        </p:nvSpPr>
        <p:spPr>
          <a:xfrm>
            <a:off x="961724" y="21267635"/>
            <a:ext cx="5414945" cy="1521960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N. </a:t>
            </a:r>
            <a:r>
              <a:rPr lang="en-US" sz="2800" b="1" i="1" dirty="0" err="1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gonorrhoeae</a:t>
            </a:r>
            <a:r>
              <a:rPr lang="en-US" sz="2800" b="1" i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detected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4 (0.9%)</a:t>
            </a:r>
            <a:endParaRPr sz="2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109;p13">
            <a:extLst>
              <a:ext uri="{FF2B5EF4-FFF2-40B4-BE49-F238E27FC236}">
                <a16:creationId xmlns:a16="http://schemas.microsoft.com/office/drawing/2014/main" id="{0569DF90-3120-4619-9B38-27DC210CECEB}"/>
              </a:ext>
            </a:extLst>
          </p:cNvPr>
          <p:cNvSpPr txBox="1"/>
          <p:nvPr/>
        </p:nvSpPr>
        <p:spPr>
          <a:xfrm>
            <a:off x="961724" y="19617476"/>
            <a:ext cx="5414945" cy="1275588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C. trachomatis </a:t>
            </a: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detected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n = 16 (3.5%)</a:t>
            </a:r>
          </a:p>
        </p:txBody>
      </p:sp>
      <p:sp>
        <p:nvSpPr>
          <p:cNvPr id="9" name="Google Shape;110;p13">
            <a:extLst>
              <a:ext uri="{FF2B5EF4-FFF2-40B4-BE49-F238E27FC236}">
                <a16:creationId xmlns:a16="http://schemas.microsoft.com/office/drawing/2014/main" id="{3CAECB1F-4D92-41AC-9FBD-0D5ED15FC501}"/>
              </a:ext>
            </a:extLst>
          </p:cNvPr>
          <p:cNvSpPr txBox="1"/>
          <p:nvPr/>
        </p:nvSpPr>
        <p:spPr>
          <a:xfrm>
            <a:off x="961725" y="23164166"/>
            <a:ext cx="5414944" cy="2102444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2800" b="1" i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C. trachomatis</a:t>
            </a: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and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800" b="1" i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N. gonorrhoeae </a:t>
            </a:r>
            <a:endParaRPr lang="en-US" sz="2800" b="1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detected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2 (0.4%)</a:t>
            </a:r>
          </a:p>
        </p:txBody>
      </p:sp>
      <p:sp>
        <p:nvSpPr>
          <p:cNvPr id="10" name="Google Shape;111;p13">
            <a:extLst>
              <a:ext uri="{FF2B5EF4-FFF2-40B4-BE49-F238E27FC236}">
                <a16:creationId xmlns:a16="http://schemas.microsoft.com/office/drawing/2014/main" id="{3A190EAA-F9B8-48D1-A9A0-1BB1954B489A}"/>
              </a:ext>
            </a:extLst>
          </p:cNvPr>
          <p:cNvSpPr txBox="1"/>
          <p:nvPr/>
        </p:nvSpPr>
        <p:spPr>
          <a:xfrm>
            <a:off x="2787926" y="17511003"/>
            <a:ext cx="5596621" cy="1379914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Results obtained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451 (100%) </a:t>
            </a:r>
            <a:endParaRPr sz="2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" name="Google Shape;112;p13">
            <a:extLst>
              <a:ext uri="{FF2B5EF4-FFF2-40B4-BE49-F238E27FC236}">
                <a16:creationId xmlns:a16="http://schemas.microsoft.com/office/drawing/2014/main" id="{A262E40C-D83F-4CF4-8EB9-CE0558BEBE67}"/>
              </a:ext>
            </a:extLst>
          </p:cNvPr>
          <p:cNvSpPr txBox="1"/>
          <p:nvPr/>
        </p:nvSpPr>
        <p:spPr>
          <a:xfrm>
            <a:off x="2099839" y="7094372"/>
            <a:ext cx="6968465" cy="1402174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HIV clinic attendees informed </a:t>
            </a:r>
          </a:p>
          <a:p>
            <a:pPr algn="ctr"/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project</a:t>
            </a:r>
          </a:p>
          <a:p>
            <a:pPr algn="ctr"/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</a:rPr>
              <a:t>n = 806</a:t>
            </a:r>
            <a:endParaRPr sz="28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2" name="Google Shape;118;p13">
            <a:extLst>
              <a:ext uri="{FF2B5EF4-FFF2-40B4-BE49-F238E27FC236}">
                <a16:creationId xmlns:a16="http://schemas.microsoft.com/office/drawing/2014/main" id="{C6023059-5C91-44F5-8CB1-69DA5CA4FCD3}"/>
              </a:ext>
            </a:extLst>
          </p:cNvPr>
          <p:cNvSpPr txBox="1"/>
          <p:nvPr/>
        </p:nvSpPr>
        <p:spPr>
          <a:xfrm>
            <a:off x="2792510" y="13984260"/>
            <a:ext cx="5592700" cy="1135883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Enrolled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451 </a:t>
            </a:r>
            <a:endParaRPr sz="1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3" name="Google Shape;107;p13">
            <a:extLst>
              <a:ext uri="{FF2B5EF4-FFF2-40B4-BE49-F238E27FC236}">
                <a16:creationId xmlns:a16="http://schemas.microsoft.com/office/drawing/2014/main" id="{5EEA38EC-87DB-44A8-B8AD-AAF758F79DDA}"/>
              </a:ext>
            </a:extLst>
          </p:cNvPr>
          <p:cNvSpPr txBox="1"/>
          <p:nvPr/>
        </p:nvSpPr>
        <p:spPr>
          <a:xfrm>
            <a:off x="961725" y="27663871"/>
            <a:ext cx="5414944" cy="870830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Treated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22 (100%)</a:t>
            </a:r>
          </a:p>
        </p:txBody>
      </p:sp>
      <p:sp>
        <p:nvSpPr>
          <p:cNvPr id="14" name="Google Shape;108;p13">
            <a:extLst>
              <a:ext uri="{FF2B5EF4-FFF2-40B4-BE49-F238E27FC236}">
                <a16:creationId xmlns:a16="http://schemas.microsoft.com/office/drawing/2014/main" id="{18B56A2A-36AD-4ACE-B6E0-7F16183D3C26}"/>
              </a:ext>
            </a:extLst>
          </p:cNvPr>
          <p:cNvSpPr txBox="1"/>
          <p:nvPr/>
        </p:nvSpPr>
        <p:spPr>
          <a:xfrm>
            <a:off x="961726" y="25641181"/>
            <a:ext cx="5414944" cy="1648118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Results provided to patient </a:t>
            </a:r>
          </a:p>
          <a:p>
            <a:pPr algn="ctr"/>
            <a:r>
              <a:rPr lang="en-GB" sz="2800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n = 22 (100%)</a:t>
            </a:r>
          </a:p>
        </p:txBody>
      </p:sp>
      <p:sp>
        <p:nvSpPr>
          <p:cNvPr id="15" name="Google Shape;108;p13">
            <a:extLst>
              <a:ext uri="{FF2B5EF4-FFF2-40B4-BE49-F238E27FC236}">
                <a16:creationId xmlns:a16="http://schemas.microsoft.com/office/drawing/2014/main" id="{B91F3B68-3E06-4997-A9E8-82B95545E643}"/>
              </a:ext>
            </a:extLst>
          </p:cNvPr>
          <p:cNvSpPr txBox="1"/>
          <p:nvPr/>
        </p:nvSpPr>
        <p:spPr>
          <a:xfrm>
            <a:off x="7549385" y="22034519"/>
            <a:ext cx="5283200" cy="1619520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endParaRPr lang="en-GB" sz="3000" b="1" dirty="0">
              <a:solidFill>
                <a:srgbClr val="1F4E79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ctr"/>
            <a:r>
              <a:rPr lang="en-GB" sz="2800" b="1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Results provided to patient</a:t>
            </a:r>
          </a:p>
          <a:p>
            <a:pPr algn="ctr"/>
            <a:r>
              <a:rPr lang="en-GB" sz="2800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n= 429 (100%)</a:t>
            </a:r>
          </a:p>
          <a:p>
            <a:endParaRPr lang="en-GB" sz="2800" b="1" dirty="0"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6" name="Google Shape;102;p13">
            <a:extLst>
              <a:ext uri="{FF2B5EF4-FFF2-40B4-BE49-F238E27FC236}">
                <a16:creationId xmlns:a16="http://schemas.microsoft.com/office/drawing/2014/main" id="{F0EF3377-5DD5-4231-9432-9C3968E3B0E1}"/>
              </a:ext>
            </a:extLst>
          </p:cNvPr>
          <p:cNvSpPr txBox="1"/>
          <p:nvPr/>
        </p:nvSpPr>
        <p:spPr>
          <a:xfrm>
            <a:off x="9355850" y="8175488"/>
            <a:ext cx="3603904" cy="1477235"/>
          </a:xfrm>
          <a:prstGeom prst="rect">
            <a:avLst/>
          </a:prstGeom>
          <a:noFill/>
          <a:ln w="28575" cap="flat" cmpd="sng">
            <a:solidFill>
              <a:srgbClr val="1F4E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interested</a:t>
            </a:r>
            <a:endParaRPr lang="en-GB" sz="2800" dirty="0">
              <a:solidFill>
                <a:srgbClr val="1F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</a:rPr>
              <a:t>n = 280 </a:t>
            </a:r>
          </a:p>
          <a:p>
            <a:endParaRPr lang="en-GB" sz="1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</a:endParaRPr>
          </a:p>
        </p:txBody>
      </p:sp>
      <p:sp>
        <p:nvSpPr>
          <p:cNvPr id="17" name="Google Shape;103;p13">
            <a:extLst>
              <a:ext uri="{FF2B5EF4-FFF2-40B4-BE49-F238E27FC236}">
                <a16:creationId xmlns:a16="http://schemas.microsoft.com/office/drawing/2014/main" id="{14686724-B70C-44A8-A6FE-4205E8AFA365}"/>
              </a:ext>
            </a:extLst>
          </p:cNvPr>
          <p:cNvSpPr txBox="1"/>
          <p:nvPr/>
        </p:nvSpPr>
        <p:spPr>
          <a:xfrm>
            <a:off x="9289178" y="12677578"/>
            <a:ext cx="3658125" cy="1787616"/>
          </a:xfrm>
          <a:prstGeom prst="rect">
            <a:avLst/>
          </a:prstGeom>
          <a:noFill/>
          <a:ln w="28575" cap="flat" cmpd="sng">
            <a:solidFill>
              <a:srgbClr val="1F4E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Not enrolled</a:t>
            </a:r>
            <a:endParaRPr lang="en-US" sz="24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Not eligible (n = 19)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Declined  (n= 9) </a:t>
            </a:r>
          </a:p>
        </p:txBody>
      </p:sp>
      <p:sp>
        <p:nvSpPr>
          <p:cNvPr id="18" name="Google Shape;103;p13">
            <a:extLst>
              <a:ext uri="{FF2B5EF4-FFF2-40B4-BE49-F238E27FC236}">
                <a16:creationId xmlns:a16="http://schemas.microsoft.com/office/drawing/2014/main" id="{264E677B-CF47-47AB-BBAF-5E4C3ECF47F7}"/>
              </a:ext>
            </a:extLst>
          </p:cNvPr>
          <p:cNvSpPr txBox="1"/>
          <p:nvPr/>
        </p:nvSpPr>
        <p:spPr>
          <a:xfrm>
            <a:off x="9336190" y="15021342"/>
            <a:ext cx="3605869" cy="2391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rgbClr val="8C70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Eligibility Criteria</a:t>
            </a:r>
            <a:endParaRPr lang="en-US" sz="24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r>
              <a:rPr lang="en-US" sz="2400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  <a:sym typeface="Calibri"/>
              </a:rPr>
              <a:t>- Living with HIV</a:t>
            </a:r>
          </a:p>
          <a:p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  <a:sym typeface="Calibri"/>
              </a:rPr>
              <a:t>- ≥ 18 years </a:t>
            </a:r>
          </a:p>
          <a:p>
            <a:r>
              <a:rPr lang="en-US" sz="2400" dirty="0">
                <a:solidFill>
                  <a:srgbClr val="1F4E79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  <a:sym typeface="Calibri"/>
              </a:rPr>
              <a:t>- Not treated for an STI in the past 30 days </a:t>
            </a:r>
          </a:p>
        </p:txBody>
      </p:sp>
      <p:sp>
        <p:nvSpPr>
          <p:cNvPr id="19" name="Google Shape;118;p13">
            <a:extLst>
              <a:ext uri="{FF2B5EF4-FFF2-40B4-BE49-F238E27FC236}">
                <a16:creationId xmlns:a16="http://schemas.microsoft.com/office/drawing/2014/main" id="{93504534-DE6E-44D7-8B3F-DA1DF2812D72}"/>
              </a:ext>
            </a:extLst>
          </p:cNvPr>
          <p:cNvSpPr txBox="1"/>
          <p:nvPr/>
        </p:nvSpPr>
        <p:spPr>
          <a:xfrm>
            <a:off x="3159001" y="11815856"/>
            <a:ext cx="4847268" cy="1426330"/>
          </a:xfrm>
          <a:prstGeom prst="rect">
            <a:avLst/>
          </a:prstGeom>
          <a:solidFill>
            <a:srgbClr val="FAF4E2"/>
          </a:solidFill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Screened for enrolment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456 </a:t>
            </a:r>
            <a:endParaRPr sz="18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0" name="Google Shape;102;p13">
            <a:extLst>
              <a:ext uri="{FF2B5EF4-FFF2-40B4-BE49-F238E27FC236}">
                <a16:creationId xmlns:a16="http://schemas.microsoft.com/office/drawing/2014/main" id="{814775F4-B0BF-4D41-9B96-5ABBF676E654}"/>
              </a:ext>
            </a:extLst>
          </p:cNvPr>
          <p:cNvSpPr txBox="1"/>
          <p:nvPr/>
        </p:nvSpPr>
        <p:spPr>
          <a:xfrm>
            <a:off x="9289178" y="10420343"/>
            <a:ext cx="3671991" cy="1837181"/>
          </a:xfrm>
          <a:prstGeom prst="rect">
            <a:avLst/>
          </a:prstGeom>
          <a:noFill/>
          <a:ln w="28575" cap="flat" cmpd="sng">
            <a:solidFill>
              <a:srgbClr val="1F4E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not attend enrolment</a:t>
            </a:r>
          </a:p>
          <a:p>
            <a:pPr algn="ctr"/>
            <a:r>
              <a:rPr lang="en-GB" sz="1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</a:rPr>
              <a:t> (n= 70)</a:t>
            </a:r>
          </a:p>
          <a:p>
            <a:pPr algn="ctr"/>
            <a:r>
              <a:rPr lang="en-GB" sz="18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</a:rPr>
              <a:t>Due to resource/time limitation</a:t>
            </a:r>
          </a:p>
        </p:txBody>
      </p:sp>
      <p:cxnSp>
        <p:nvCxnSpPr>
          <p:cNvPr id="21" name="Google Shape;124;p13">
            <a:extLst>
              <a:ext uri="{FF2B5EF4-FFF2-40B4-BE49-F238E27FC236}">
                <a16:creationId xmlns:a16="http://schemas.microsoft.com/office/drawing/2014/main" id="{D61BA8B6-AC55-49F7-8CC8-9F917E483F04}"/>
              </a:ext>
            </a:extLst>
          </p:cNvPr>
          <p:cNvCxnSpPr>
            <a:cxnSpLocks/>
            <a:stCxn id="20" idx="1"/>
            <a:endCxn id="4" idx="2"/>
          </p:cNvCxnSpPr>
          <p:nvPr/>
        </p:nvCxnSpPr>
        <p:spPr>
          <a:xfrm rot="10800000">
            <a:off x="5582658" y="11203168"/>
            <a:ext cx="3706521" cy="135766"/>
          </a:xfrm>
          <a:prstGeom prst="bentConnector2">
            <a:avLst/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2" name="Google Shape;124;p13">
            <a:extLst>
              <a:ext uri="{FF2B5EF4-FFF2-40B4-BE49-F238E27FC236}">
                <a16:creationId xmlns:a16="http://schemas.microsoft.com/office/drawing/2014/main" id="{83601C3F-0EF2-4F4A-A3C5-961664E6A881}"/>
              </a:ext>
            </a:extLst>
          </p:cNvPr>
          <p:cNvCxnSpPr>
            <a:cxnSpLocks/>
            <a:stCxn id="19" idx="0"/>
            <a:endCxn id="4" idx="2"/>
          </p:cNvCxnSpPr>
          <p:nvPr/>
        </p:nvCxnSpPr>
        <p:spPr>
          <a:xfrm rot="5400000" flipH="1" flipV="1">
            <a:off x="5276302" y="11509501"/>
            <a:ext cx="612688" cy="2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3" name="Google Shape;124;p13">
            <a:extLst>
              <a:ext uri="{FF2B5EF4-FFF2-40B4-BE49-F238E27FC236}">
                <a16:creationId xmlns:a16="http://schemas.microsoft.com/office/drawing/2014/main" id="{FF3F31BE-07BC-4160-B377-6977F2ED07A9}"/>
              </a:ext>
            </a:extLst>
          </p:cNvPr>
          <p:cNvCxnSpPr>
            <a:cxnSpLocks/>
            <a:stCxn id="12" idx="0"/>
            <a:endCxn id="19" idx="2"/>
          </p:cNvCxnSpPr>
          <p:nvPr/>
        </p:nvCxnSpPr>
        <p:spPr>
          <a:xfrm rot="16200000" flipV="1">
            <a:off x="5214711" y="13610110"/>
            <a:ext cx="742074" cy="622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4" name="Google Shape;124;p13">
            <a:extLst>
              <a:ext uri="{FF2B5EF4-FFF2-40B4-BE49-F238E27FC236}">
                <a16:creationId xmlns:a16="http://schemas.microsoft.com/office/drawing/2014/main" id="{F54E28FA-874F-4AF1-8632-3D89068F3508}"/>
              </a:ext>
            </a:extLst>
          </p:cNvPr>
          <p:cNvCxnSpPr>
            <a:cxnSpLocks/>
            <a:stCxn id="5" idx="0"/>
            <a:endCxn id="12" idx="2"/>
          </p:cNvCxnSpPr>
          <p:nvPr/>
        </p:nvCxnSpPr>
        <p:spPr>
          <a:xfrm rot="5400000" flipH="1" flipV="1">
            <a:off x="5348920" y="15360083"/>
            <a:ext cx="479879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5" name="Google Shape;124;p13">
            <a:extLst>
              <a:ext uri="{FF2B5EF4-FFF2-40B4-BE49-F238E27FC236}">
                <a16:creationId xmlns:a16="http://schemas.microsoft.com/office/drawing/2014/main" id="{645EAEC2-1BAE-492C-B8B2-E26A5A36DEDC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rot="5400000" flipH="1" flipV="1">
            <a:off x="5347609" y="17269753"/>
            <a:ext cx="479878" cy="262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6" name="Google Shape;124;p13">
            <a:extLst>
              <a:ext uri="{FF2B5EF4-FFF2-40B4-BE49-F238E27FC236}">
                <a16:creationId xmlns:a16="http://schemas.microsoft.com/office/drawing/2014/main" id="{D451747B-CC2F-4958-B83A-FBB5D3A26850}"/>
              </a:ext>
            </a:extLst>
          </p:cNvPr>
          <p:cNvCxnSpPr>
            <a:cxnSpLocks/>
            <a:stCxn id="8" idx="1"/>
            <a:endCxn id="10" idx="2"/>
          </p:cNvCxnSpPr>
          <p:nvPr/>
        </p:nvCxnSpPr>
        <p:spPr>
          <a:xfrm rot="10800000" flipH="1">
            <a:off x="961723" y="18890918"/>
            <a:ext cx="4624513" cy="1364353"/>
          </a:xfrm>
          <a:prstGeom prst="bentConnector4">
            <a:avLst>
              <a:gd name="adj1" fmla="val -4943"/>
              <a:gd name="adj2" fmla="val 67024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7" name="Google Shape;124;p13">
            <a:extLst>
              <a:ext uri="{FF2B5EF4-FFF2-40B4-BE49-F238E27FC236}">
                <a16:creationId xmlns:a16="http://schemas.microsoft.com/office/drawing/2014/main" id="{B4E91771-71D8-45DE-86DD-4F09960BDFAD}"/>
              </a:ext>
            </a:extLst>
          </p:cNvPr>
          <p:cNvCxnSpPr>
            <a:cxnSpLocks/>
            <a:stCxn id="7" idx="1"/>
            <a:endCxn id="10" idx="2"/>
          </p:cNvCxnSpPr>
          <p:nvPr/>
        </p:nvCxnSpPr>
        <p:spPr>
          <a:xfrm rot="10800000" flipH="1">
            <a:off x="961723" y="18890917"/>
            <a:ext cx="4624513" cy="3137698"/>
          </a:xfrm>
          <a:prstGeom prst="bentConnector4">
            <a:avLst>
              <a:gd name="adj1" fmla="val -4943"/>
              <a:gd name="adj2" fmla="val 85341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8" name="Google Shape;124;p13">
            <a:extLst>
              <a:ext uri="{FF2B5EF4-FFF2-40B4-BE49-F238E27FC236}">
                <a16:creationId xmlns:a16="http://schemas.microsoft.com/office/drawing/2014/main" id="{31191EA8-5B25-4242-A441-CE01AAEF42E2}"/>
              </a:ext>
            </a:extLst>
          </p:cNvPr>
          <p:cNvCxnSpPr>
            <a:cxnSpLocks/>
            <a:stCxn id="9" idx="1"/>
            <a:endCxn id="10" idx="2"/>
          </p:cNvCxnSpPr>
          <p:nvPr/>
        </p:nvCxnSpPr>
        <p:spPr>
          <a:xfrm rot="10800000" flipH="1">
            <a:off x="961725" y="18890918"/>
            <a:ext cx="4624512" cy="5324471"/>
          </a:xfrm>
          <a:prstGeom prst="bentConnector4">
            <a:avLst>
              <a:gd name="adj1" fmla="val -4943"/>
              <a:gd name="adj2" fmla="val 91507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9" name="Google Shape;124;p13">
            <a:extLst>
              <a:ext uri="{FF2B5EF4-FFF2-40B4-BE49-F238E27FC236}">
                <a16:creationId xmlns:a16="http://schemas.microsoft.com/office/drawing/2014/main" id="{100221C9-4479-4ADE-89E2-2B565FD7917C}"/>
              </a:ext>
            </a:extLst>
          </p:cNvPr>
          <p:cNvCxnSpPr>
            <a:cxnSpLocks/>
            <a:stCxn id="14" idx="0"/>
            <a:endCxn id="9" idx="3"/>
          </p:cNvCxnSpPr>
          <p:nvPr/>
        </p:nvCxnSpPr>
        <p:spPr>
          <a:xfrm rot="5400000" flipH="1" flipV="1">
            <a:off x="4310037" y="23574550"/>
            <a:ext cx="1425793" cy="2707471"/>
          </a:xfrm>
          <a:prstGeom prst="bentConnector4">
            <a:avLst>
              <a:gd name="adj1" fmla="val 13135"/>
              <a:gd name="adj2" fmla="val 108443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0" name="Google Shape;124;p13">
            <a:extLst>
              <a:ext uri="{FF2B5EF4-FFF2-40B4-BE49-F238E27FC236}">
                <a16:creationId xmlns:a16="http://schemas.microsoft.com/office/drawing/2014/main" id="{65FEE7A2-90B3-4CDC-A385-1E4DC6E4AC97}"/>
              </a:ext>
            </a:extLst>
          </p:cNvPr>
          <p:cNvCxnSpPr>
            <a:cxnSpLocks/>
            <a:stCxn id="13" idx="0"/>
            <a:endCxn id="14" idx="2"/>
          </p:cNvCxnSpPr>
          <p:nvPr/>
        </p:nvCxnSpPr>
        <p:spPr>
          <a:xfrm rot="5400000" flipH="1" flipV="1">
            <a:off x="3481911" y="27476585"/>
            <a:ext cx="374572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1" name="Google Shape;124;p13">
            <a:extLst>
              <a:ext uri="{FF2B5EF4-FFF2-40B4-BE49-F238E27FC236}">
                <a16:creationId xmlns:a16="http://schemas.microsoft.com/office/drawing/2014/main" id="{13F06A3F-5054-46A2-9D22-B133791150B0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3370088" y="11765488"/>
            <a:ext cx="589816" cy="384772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2" name="Google Shape;124;p13">
            <a:extLst>
              <a:ext uri="{FF2B5EF4-FFF2-40B4-BE49-F238E27FC236}">
                <a16:creationId xmlns:a16="http://schemas.microsoft.com/office/drawing/2014/main" id="{A58CE09E-6DC8-4F55-B9E5-3DB63F8B137A}"/>
              </a:ext>
            </a:extLst>
          </p:cNvPr>
          <p:cNvCxnSpPr>
            <a:cxnSpLocks/>
            <a:stCxn id="17" idx="1"/>
            <a:endCxn id="19" idx="2"/>
          </p:cNvCxnSpPr>
          <p:nvPr/>
        </p:nvCxnSpPr>
        <p:spPr>
          <a:xfrm rot="10800000">
            <a:off x="5582636" y="13242186"/>
            <a:ext cx="3706543" cy="329200"/>
          </a:xfrm>
          <a:prstGeom prst="bentConnector2">
            <a:avLst/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3" name="Google Shape;124;p13">
            <a:extLst>
              <a:ext uri="{FF2B5EF4-FFF2-40B4-BE49-F238E27FC236}">
                <a16:creationId xmlns:a16="http://schemas.microsoft.com/office/drawing/2014/main" id="{0B6AFB28-8ABB-4A24-89E9-AA2A4E505BBB}"/>
              </a:ext>
            </a:extLst>
          </p:cNvPr>
          <p:cNvCxnSpPr>
            <a:cxnSpLocks/>
            <a:stCxn id="6" idx="0"/>
            <a:endCxn id="10" idx="2"/>
          </p:cNvCxnSpPr>
          <p:nvPr/>
        </p:nvCxnSpPr>
        <p:spPr>
          <a:xfrm rot="16200000" flipV="1">
            <a:off x="7439237" y="17037917"/>
            <a:ext cx="898748" cy="4604748"/>
          </a:xfrm>
          <a:prstGeom prst="bentConnector3">
            <a:avLst>
              <a:gd name="adj1" fmla="val 48929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5" name="Google Shape;124;p13">
            <a:extLst>
              <a:ext uri="{FF2B5EF4-FFF2-40B4-BE49-F238E27FC236}">
                <a16:creationId xmlns:a16="http://schemas.microsoft.com/office/drawing/2014/main" id="{07CDEE06-282F-4669-9598-E9ED19BD6524}"/>
              </a:ext>
            </a:extLst>
          </p:cNvPr>
          <p:cNvCxnSpPr>
            <a:cxnSpLocks/>
            <a:stCxn id="4" idx="0"/>
            <a:endCxn id="11" idx="2"/>
          </p:cNvCxnSpPr>
          <p:nvPr/>
        </p:nvCxnSpPr>
        <p:spPr>
          <a:xfrm rot="5400000" flipH="1" flipV="1">
            <a:off x="5286103" y="8793101"/>
            <a:ext cx="594523" cy="141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6" name="Google Shape;124;p13">
            <a:extLst>
              <a:ext uri="{FF2B5EF4-FFF2-40B4-BE49-F238E27FC236}">
                <a16:creationId xmlns:a16="http://schemas.microsoft.com/office/drawing/2014/main" id="{E411DF29-BB02-41E0-AE03-6F1123E67078}"/>
              </a:ext>
            </a:extLst>
          </p:cNvPr>
          <p:cNvCxnSpPr>
            <a:cxnSpLocks/>
            <a:stCxn id="16" idx="1"/>
            <a:endCxn id="11" idx="2"/>
          </p:cNvCxnSpPr>
          <p:nvPr/>
        </p:nvCxnSpPr>
        <p:spPr>
          <a:xfrm rot="10800000">
            <a:off x="5584072" y="8496546"/>
            <a:ext cx="3771778" cy="417560"/>
          </a:xfrm>
          <a:prstGeom prst="bentConnector2">
            <a:avLst/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" name="Google Shape;118;p13">
            <a:extLst>
              <a:ext uri="{FF2B5EF4-FFF2-40B4-BE49-F238E27FC236}">
                <a16:creationId xmlns:a16="http://schemas.microsoft.com/office/drawing/2014/main" id="{F4D341FE-C156-426A-B53C-2437564F278B}"/>
              </a:ext>
            </a:extLst>
          </p:cNvPr>
          <p:cNvSpPr txBox="1"/>
          <p:nvPr/>
        </p:nvSpPr>
        <p:spPr>
          <a:xfrm>
            <a:off x="301645" y="11215222"/>
            <a:ext cx="2289033" cy="2179222"/>
          </a:xfrm>
          <a:prstGeom prst="rect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7975" tIns="427975" rIns="427975" bIns="427975" anchor="ctr" anchorCtr="0">
            <a:noAutofit/>
          </a:bodyPr>
          <a:lstStyle/>
          <a:p>
            <a:pPr algn="ctr"/>
            <a:r>
              <a:rPr lang="en-US" sz="2700" b="1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Referred from nursing staff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F4E79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 = 23</a:t>
            </a:r>
            <a:endParaRPr sz="1600" dirty="0">
              <a:solidFill>
                <a:srgbClr val="1F4E79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cxnSp>
        <p:nvCxnSpPr>
          <p:cNvPr id="58" name="Google Shape;124;p13">
            <a:extLst>
              <a:ext uri="{FF2B5EF4-FFF2-40B4-BE49-F238E27FC236}">
                <a16:creationId xmlns:a16="http://schemas.microsoft.com/office/drawing/2014/main" id="{25D61603-A2E7-4098-B7CD-A9F45959C924}"/>
              </a:ext>
            </a:extLst>
          </p:cNvPr>
          <p:cNvCxnSpPr>
            <a:cxnSpLocks/>
            <a:stCxn id="14" idx="0"/>
            <a:endCxn id="7" idx="3"/>
          </p:cNvCxnSpPr>
          <p:nvPr/>
        </p:nvCxnSpPr>
        <p:spPr>
          <a:xfrm rot="5400000" flipH="1" flipV="1">
            <a:off x="3216650" y="22481163"/>
            <a:ext cx="3612566" cy="2707471"/>
          </a:xfrm>
          <a:prstGeom prst="bentConnector4">
            <a:avLst>
              <a:gd name="adj1" fmla="val 5097"/>
              <a:gd name="adj2" fmla="val 108443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2" name="Google Shape;124;p13">
            <a:extLst>
              <a:ext uri="{FF2B5EF4-FFF2-40B4-BE49-F238E27FC236}">
                <a16:creationId xmlns:a16="http://schemas.microsoft.com/office/drawing/2014/main" id="{C525DA29-FB19-4C5C-844C-D263790EFDEC}"/>
              </a:ext>
            </a:extLst>
          </p:cNvPr>
          <p:cNvCxnSpPr>
            <a:cxnSpLocks/>
            <a:stCxn id="14" idx="0"/>
            <a:endCxn id="8" idx="3"/>
          </p:cNvCxnSpPr>
          <p:nvPr/>
        </p:nvCxnSpPr>
        <p:spPr>
          <a:xfrm rot="5400000" flipH="1" flipV="1">
            <a:off x="2329978" y="21594491"/>
            <a:ext cx="5385911" cy="2707471"/>
          </a:xfrm>
          <a:prstGeom prst="bentConnector4">
            <a:avLst>
              <a:gd name="adj1" fmla="val 3412"/>
              <a:gd name="adj2" fmla="val 108443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9E7573CF-5F12-4BF8-A9BE-204100BA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327" y="151245"/>
            <a:ext cx="35174741" cy="3454361"/>
          </a:xfrm>
        </p:spPr>
        <p:txBody>
          <a:bodyPr/>
          <a:lstStyle/>
          <a:p>
            <a:r>
              <a:rPr lang="en-US" sz="11500" b="1" dirty="0">
                <a:solidFill>
                  <a:srgbClr val="1F4E79"/>
                </a:solidFill>
              </a:rPr>
              <a:t>Incorporation of screening and treatment for STIs into routine HIV care for patients in Gaborone, Botswana</a:t>
            </a:r>
            <a:endParaRPr lang="en-GB" sz="11500" dirty="0">
              <a:solidFill>
                <a:srgbClr val="1F4E79"/>
              </a:solidFill>
            </a:endParaRPr>
          </a:p>
        </p:txBody>
      </p:sp>
      <p:pic>
        <p:nvPicPr>
          <p:cNvPr id="81" name="Google Shape;90;p13" descr="No photo description available.">
            <a:extLst>
              <a:ext uri="{FF2B5EF4-FFF2-40B4-BE49-F238E27FC236}">
                <a16:creationId xmlns:a16="http://schemas.microsoft.com/office/drawing/2014/main" id="{DF151644-A8BB-434A-9CC5-16D6F7C1554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977" y="282747"/>
            <a:ext cx="3344497" cy="173871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5;p13">
            <a:extLst>
              <a:ext uri="{FF2B5EF4-FFF2-40B4-BE49-F238E27FC236}">
                <a16:creationId xmlns:a16="http://schemas.microsoft.com/office/drawing/2014/main" id="{586967DF-545C-44A6-A62B-D762A3A30E35}"/>
              </a:ext>
            </a:extLst>
          </p:cNvPr>
          <p:cNvSpPr txBox="1"/>
          <p:nvPr/>
        </p:nvSpPr>
        <p:spPr>
          <a:xfrm>
            <a:off x="574349" y="3869104"/>
            <a:ext cx="42314724" cy="104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000" tIns="21000" rIns="21000" bIns="210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S. Dunin De Skrzynno¹, T. Carveth-Johnson¹, A. Wynn</a:t>
            </a:r>
            <a:r>
              <a:rPr lang="en-US" sz="4500" baseline="300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N. Moshashane¹, K. Ramontshonyana¹, R. Lebelonyane</a:t>
            </a:r>
            <a:r>
              <a:rPr lang="en-US" sz="4500" baseline="300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D. Ramogola-Masire</a:t>
            </a:r>
            <a:r>
              <a:rPr lang="en-US" sz="4500" baseline="300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J. D. Klausner</a:t>
            </a:r>
            <a:r>
              <a:rPr lang="en-US" sz="4500" baseline="300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C. Morroni¹</a:t>
            </a:r>
            <a:r>
              <a:rPr lang="en-US" sz="4500" baseline="300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,6,7</a:t>
            </a:r>
            <a:endParaRPr sz="4500" baseline="300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1.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Botswana-UPenn Partnership (BUP), Botswana Sexual and Reproductive Health Initiative (BSRHI), Botswana; 2.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Division of Infectious Diseases and Global Health, Department of Medicine, University of California, USA; 3.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Rutgers Global Health Institute; 4.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Faculty of Medicine, University of Botswana; 5. Department of Medicine, University of California, USA; 6. Liverpool School of Tropical Medicine, University of Liverpool, UK 7. Botswana Harvard Partnership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C80D5B8-4DB6-4B98-8791-503AB561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39564" y="5982411"/>
            <a:ext cx="4867536" cy="338827"/>
          </a:xfrm>
        </p:spPr>
        <p:txBody>
          <a:bodyPr/>
          <a:lstStyle/>
          <a:p>
            <a:pPr marL="114300" indent="0">
              <a:buNone/>
            </a:pPr>
            <a:r>
              <a:rPr lang="en-GB" sz="6000" b="1" dirty="0">
                <a:solidFill>
                  <a:srgbClr val="FAF4E2"/>
                </a:solidFill>
              </a:rPr>
              <a:t>Background: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7CC24D45-C594-4037-8BC7-E25D3CEC04EA}"/>
              </a:ext>
            </a:extLst>
          </p:cNvPr>
          <p:cNvSpPr txBox="1">
            <a:spLocks/>
          </p:cNvSpPr>
          <p:nvPr/>
        </p:nvSpPr>
        <p:spPr>
          <a:xfrm>
            <a:off x="13851271" y="13730684"/>
            <a:ext cx="9541207" cy="146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36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GB" sz="6000" b="1" dirty="0">
                <a:solidFill>
                  <a:srgbClr val="8C701B"/>
                </a:solidFill>
              </a:rPr>
              <a:t>Methods:</a:t>
            </a:r>
            <a:endParaRPr lang="en-GB" sz="6000" b="1" dirty="0">
              <a:solidFill>
                <a:srgbClr val="1F4E79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45C85-FFE0-486C-91C3-C3AD682B0E16}"/>
              </a:ext>
            </a:extLst>
          </p:cNvPr>
          <p:cNvSpPr txBox="1"/>
          <p:nvPr/>
        </p:nvSpPr>
        <p:spPr>
          <a:xfrm>
            <a:off x="14071113" y="15200138"/>
            <a:ext cx="144040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50" b="1" dirty="0">
                <a:solidFill>
                  <a:srgbClr val="1F4E79"/>
                </a:solidFill>
                <a:latin typeface="Calibri"/>
                <a:cs typeface="Calibri"/>
              </a:rPr>
              <a:t>Setting</a:t>
            </a:r>
            <a:r>
              <a:rPr lang="en-GB" sz="3150" dirty="0">
                <a:solidFill>
                  <a:srgbClr val="1F4E79"/>
                </a:solidFill>
                <a:latin typeface="Calibri"/>
                <a:cs typeface="Calibri"/>
              </a:rPr>
              <a:t>: Infectious Disease Care Clinic (IDCC), Princess Marina Hospital, Gaborone, Botswana.</a:t>
            </a:r>
          </a:p>
          <a:p>
            <a:r>
              <a:rPr lang="en-GB" sz="3150" b="1" dirty="0">
                <a:solidFill>
                  <a:srgbClr val="1F4E79"/>
                </a:solidFill>
                <a:latin typeface="Calibri"/>
                <a:cs typeface="Calibri"/>
                <a:sym typeface="Calibri"/>
              </a:rPr>
              <a:t>Sample</a:t>
            </a:r>
            <a:r>
              <a:rPr lang="en-GB" sz="3150" dirty="0">
                <a:solidFill>
                  <a:srgbClr val="1F4E79"/>
                </a:solidFill>
                <a:latin typeface="Calibri"/>
                <a:cs typeface="Calibri"/>
                <a:sym typeface="Calibri"/>
              </a:rPr>
              <a:t>: HIV clinic patients received information about the project during vitals measurement and those interested and eligible were enrolled. </a:t>
            </a:r>
          </a:p>
          <a:p>
            <a:r>
              <a:rPr lang="en-US" sz="315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Testing:</a:t>
            </a:r>
            <a:r>
              <a:rPr lang="en-US" sz="315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 Two 4-module GeneXpert® CT/NG assays,</a:t>
            </a:r>
            <a:r>
              <a:rPr lang="en-US" sz="3150" baseline="3000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4  </a:t>
            </a:r>
            <a:r>
              <a:rPr lang="en-US" sz="315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self-collected samples, same-day results in person or by phone, directly observed </a:t>
            </a:r>
            <a:r>
              <a:rPr lang="en-US" sz="3150" dirty="0">
                <a:solidFill>
                  <a:srgbClr val="1F4E79"/>
                </a:solidFill>
                <a:latin typeface="Calibri"/>
                <a:cs typeface="Calibri"/>
                <a:sym typeface="Calibri"/>
              </a:rPr>
              <a:t>antibiotic therapy.</a:t>
            </a:r>
          </a:p>
          <a:p>
            <a:r>
              <a:rPr lang="en-GB" sz="3150" b="1" dirty="0">
                <a:solidFill>
                  <a:srgbClr val="1F4E79"/>
                </a:solidFill>
                <a:latin typeface="Calibri"/>
                <a:cs typeface="Calibri"/>
              </a:rPr>
              <a:t>Acceptability:</a:t>
            </a:r>
            <a:r>
              <a:rPr lang="en-GB" sz="3150" dirty="0">
                <a:solidFill>
                  <a:srgbClr val="1F4E79"/>
                </a:solidFill>
                <a:latin typeface="Calibri"/>
                <a:cs typeface="Calibri"/>
              </a:rPr>
              <a:t> Uptake of testing </a:t>
            </a:r>
          </a:p>
          <a:p>
            <a:r>
              <a:rPr lang="en-GB" sz="3150" b="1" dirty="0">
                <a:solidFill>
                  <a:srgbClr val="1F4E79"/>
                </a:solidFill>
                <a:latin typeface="Calibri"/>
                <a:cs typeface="Calibri"/>
              </a:rPr>
              <a:t>Feasibility:</a:t>
            </a:r>
            <a:r>
              <a:rPr lang="en-GB" sz="3150" dirty="0">
                <a:solidFill>
                  <a:srgbClr val="1F4E79"/>
                </a:solidFill>
                <a:latin typeface="Calibri"/>
                <a:cs typeface="Calibri"/>
              </a:rPr>
              <a:t> Proportions of adequate samples processed and patient-received results among all tested and the proportion successfully treated among those who tested positive. </a:t>
            </a:r>
            <a:endParaRPr lang="en-US" sz="3150" dirty="0">
              <a:solidFill>
                <a:srgbClr val="1F4E79"/>
              </a:solidFill>
              <a:latin typeface="Calibri"/>
              <a:cs typeface="Calibri"/>
              <a:sym typeface="Calibri"/>
            </a:endParaRPr>
          </a:p>
          <a:p>
            <a:r>
              <a:rPr lang="en-GB" sz="3150" b="1" dirty="0">
                <a:solidFill>
                  <a:srgbClr val="1F4E79"/>
                </a:solidFill>
                <a:latin typeface="Calibri"/>
                <a:cs typeface="Calibri"/>
              </a:rPr>
              <a:t>Prevalence and correlates: </a:t>
            </a:r>
            <a:r>
              <a:rPr lang="en-GB" sz="3150" dirty="0">
                <a:solidFill>
                  <a:srgbClr val="1F4E79"/>
                </a:solidFill>
                <a:latin typeface="Calibri"/>
                <a:cs typeface="Calibri"/>
              </a:rPr>
              <a:t>Proportion who tested positive among all tested and correlates assessed through bivariate comparisons.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DC239F-4CB1-48A0-9C74-7021BED81A1B}"/>
              </a:ext>
            </a:extLst>
          </p:cNvPr>
          <p:cNvSpPr txBox="1"/>
          <p:nvPr/>
        </p:nvSpPr>
        <p:spPr>
          <a:xfrm>
            <a:off x="14071113" y="23927675"/>
            <a:ext cx="14404083" cy="639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Study population: </a:t>
            </a:r>
            <a:r>
              <a:rPr lang="en-US" sz="315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451 patients were enrolled. The median age was 48 years [18-72]. 66% were female. 99% of sample was on ART and 95% virally suppressed. (Table 1)</a:t>
            </a:r>
            <a:endParaRPr lang="en-US" sz="3150" b="1" dirty="0">
              <a:solidFill>
                <a:srgbClr val="1F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315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Acceptability: </a:t>
            </a:r>
            <a:r>
              <a:rPr lang="en-US" sz="315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Among 806 patients offered testing, 65% expressed interest. Reasons for decline included:  Not sexually active (24%), time limitation (19%), recent testing (17%), felt that they did not have an STI (6%), worried about sample collection (3%), declined to state reason (22%), other (9%) </a:t>
            </a:r>
          </a:p>
          <a:p>
            <a:r>
              <a:rPr lang="en-US" sz="315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Feasibility: </a:t>
            </a:r>
            <a:r>
              <a:rPr lang="en-US" sz="315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100% of those tested provided an adequate sample and received results in person or via phone calls. Among those infected, 20 (91%) received same-day results, all were treated, including 4 (18%) on the same day as testing.</a:t>
            </a:r>
          </a:p>
          <a:p>
            <a:r>
              <a:rPr lang="en-US" sz="315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Prevalence: </a:t>
            </a:r>
            <a:r>
              <a:rPr lang="en-US" sz="3150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CT/NG positive was 5% (n=22); 16 had CT-only, 4 had NG-only, and 2 had dual infection. Younger age and female sex were associated with infection in bivariate comparisons. Symptoms used for syndromic management were not associated with infection.</a:t>
            </a:r>
            <a:endParaRPr lang="en-GB" sz="3150" dirty="0">
              <a:solidFill>
                <a:srgbClr val="1F4E79"/>
              </a:solidFill>
            </a:endParaRPr>
          </a:p>
        </p:txBody>
      </p:sp>
      <p:sp>
        <p:nvSpPr>
          <p:cNvPr id="99" name="Google Shape;87;p13">
            <a:extLst>
              <a:ext uri="{FF2B5EF4-FFF2-40B4-BE49-F238E27FC236}">
                <a16:creationId xmlns:a16="http://schemas.microsoft.com/office/drawing/2014/main" id="{9EAF774A-992D-4367-BFE5-2D9665F44F70}"/>
              </a:ext>
            </a:extLst>
          </p:cNvPr>
          <p:cNvSpPr/>
          <p:nvPr/>
        </p:nvSpPr>
        <p:spPr>
          <a:xfrm>
            <a:off x="0" y="31142186"/>
            <a:ext cx="42804000" cy="933757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4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88;p13">
            <a:extLst>
              <a:ext uri="{FF2B5EF4-FFF2-40B4-BE49-F238E27FC236}">
                <a16:creationId xmlns:a16="http://schemas.microsoft.com/office/drawing/2014/main" id="{4BE80C85-AA7F-4EBE-9D41-F6082AF0B28A}"/>
              </a:ext>
            </a:extLst>
          </p:cNvPr>
          <p:cNvSpPr txBox="1"/>
          <p:nvPr/>
        </p:nvSpPr>
        <p:spPr>
          <a:xfrm>
            <a:off x="301645" y="31420081"/>
            <a:ext cx="11792032" cy="90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PRESENTED AT THE 23</a:t>
            </a:r>
            <a:r>
              <a:rPr lang="en-US" sz="2400" b="1" i="0" u="none" strike="noStrike" cap="none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INTERNATIONAL AIDS CONFERENCE (AIDS 2020) | 6-10 JULY 2020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89;p13">
            <a:extLst>
              <a:ext uri="{FF2B5EF4-FFF2-40B4-BE49-F238E27FC236}">
                <a16:creationId xmlns:a16="http://schemas.microsoft.com/office/drawing/2014/main" id="{465CE9F7-4396-44D4-A588-477723AE2D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09908" y="31420081"/>
            <a:ext cx="2512266" cy="4442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95;p13">
            <a:extLst>
              <a:ext uri="{FF2B5EF4-FFF2-40B4-BE49-F238E27FC236}">
                <a16:creationId xmlns:a16="http://schemas.microsoft.com/office/drawing/2014/main" id="{06C4100B-9175-4C3E-8521-43F597E81ACD}"/>
              </a:ext>
            </a:extLst>
          </p:cNvPr>
          <p:cNvSpPr txBox="1"/>
          <p:nvPr/>
        </p:nvSpPr>
        <p:spPr>
          <a:xfrm>
            <a:off x="139272" y="29356744"/>
            <a:ext cx="13510985" cy="181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References: </a:t>
            </a:r>
          </a:p>
          <a:p>
            <a:pPr lvl="0"/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1. 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Health Organization 2016. 2016. Global health sector strategy on sexually transmitted infections 2016-2021 towards ending STIs. [online] Available at: https://www.who.int/publications-detail/WHO-RHR-16.09</a:t>
            </a:r>
            <a:endParaRPr lang="en-US" sz="10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/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2. 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Health Organization 2016 (2016b). WHO guidelines for the treatment of Chlamydia Trachomatis. [online] Available at: https://apps.who.int/iris/bitstream/handle/10665/246165/9789241549714-eng.pdf?sequence=1.</a:t>
            </a:r>
            <a:endParaRPr lang="en-US" sz="10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/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3. 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Health Organization. Global Strategy for the Prevention and Control of Sexually Transmitted Infections: 2006–2015. 2007.[online]. Available at: http://www.who.int/hiv/pub/toolkits/stis_strategy[1]en.pdf. </a:t>
            </a:r>
            <a:endParaRPr sz="10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4. www.cepheid.com. (n.d.). Cepheid | Chlamydia &amp; Gonorrhea (CT/NG) Molecular Test - </a:t>
            </a:r>
            <a:r>
              <a:rPr lang="en-US" sz="1000" dirty="0" err="1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Xpert</a:t>
            </a:r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CT/NG. [online] Available at: https://www.cepheid.com/en/tests/Sexual-Health/Xpert-CT-NG [Accessed 28 May 2020].</a:t>
            </a:r>
          </a:p>
          <a:p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Wynn A, </a:t>
            </a:r>
            <a:r>
              <a:rPr lang="en-GB" sz="1000" dirty="0" err="1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Ramogola-Masire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D, </a:t>
            </a:r>
            <a:r>
              <a:rPr lang="en-GB" sz="1000" dirty="0" err="1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Gaolebale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P, et al. Prevalence and treatment outcomes of routine Chlamydia trachomatis, Neisseria gonorrhoeae and Trichomonas vaginalis testing during antenatal care, Gaborone, Botswana. Sex </a:t>
            </a:r>
            <a:r>
              <a:rPr lang="en-GB" sz="1000" dirty="0" err="1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Infect. 2018;94(3):230-235. </a:t>
            </a:r>
          </a:p>
          <a:p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doi:10.1136/sextrans-2017-053134</a:t>
            </a:r>
          </a:p>
          <a:p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Herbst de Cortina S, Bristow CC, Joseph Davey D, Klausner JD. A Systematic Review of Point of Care Testing for Chlamydia trachomatis, Neisseria gonorrhoeae, and Trichomonas vaginalis. Infect Dis </a:t>
            </a:r>
            <a:r>
              <a:rPr lang="en-GB" sz="1000" dirty="0" err="1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Obstet</a:t>
            </a:r>
            <a: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Gynecol. 2016;2016:4386127. doi:10.1155/2016/4386127</a:t>
            </a:r>
          </a:p>
          <a:p>
            <a:br>
              <a:rPr lang="en-GB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0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B6CA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000" dirty="0">
              <a:solidFill>
                <a:srgbClr val="2B6CA7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76EC341-C278-4D3E-AE44-D5513E582C26}"/>
              </a:ext>
            </a:extLst>
          </p:cNvPr>
          <p:cNvSpPr txBox="1"/>
          <p:nvPr/>
        </p:nvSpPr>
        <p:spPr>
          <a:xfrm>
            <a:off x="6793379" y="27753245"/>
            <a:ext cx="676296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5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1: Flow of study participants and results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F88C3B4-69EA-486C-942B-D7EED81BAB96}"/>
              </a:ext>
            </a:extLst>
          </p:cNvPr>
          <p:cNvSpPr txBox="1"/>
          <p:nvPr/>
        </p:nvSpPr>
        <p:spPr>
          <a:xfrm>
            <a:off x="29951430" y="18348636"/>
            <a:ext cx="126080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  <a:r>
              <a:rPr lang="en-US" sz="18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NS= not-significant. Years with HIV is missing 11 people. 99% of the sample was on ART. ART=Antiretroviral therapy. Viral load copies/ml was among those living with HIV who knew their viral load</a:t>
            </a:r>
            <a:endParaRPr lang="en-GB" sz="2000" b="1" dirty="0">
              <a:solidFill>
                <a:srgbClr val="1F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F9A5261E-E322-4267-AB38-FD55ABF9B520}"/>
              </a:ext>
            </a:extLst>
          </p:cNvPr>
          <p:cNvSpPr txBox="1">
            <a:spLocks/>
          </p:cNvSpPr>
          <p:nvPr/>
        </p:nvSpPr>
        <p:spPr>
          <a:xfrm>
            <a:off x="29604437" y="19550172"/>
            <a:ext cx="7590719" cy="181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36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GB" sz="6000" b="1" dirty="0">
                <a:solidFill>
                  <a:srgbClr val="FAF4E2"/>
                </a:solidFill>
              </a:rPr>
              <a:t>Conclusions</a:t>
            </a:r>
            <a:r>
              <a:rPr lang="en-GB" sz="6000" dirty="0">
                <a:solidFill>
                  <a:srgbClr val="FAF4E2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CCF4C-5D24-4B1E-9BF3-B01808D1227E}"/>
              </a:ext>
            </a:extLst>
          </p:cNvPr>
          <p:cNvSpPr txBox="1"/>
          <p:nvPr/>
        </p:nvSpPr>
        <p:spPr>
          <a:xfrm>
            <a:off x="14071113" y="7456244"/>
            <a:ext cx="14404083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rgbClr val="FAF4E2"/>
                </a:solidFill>
                <a:latin typeface="Calibri"/>
                <a:cs typeface="Calibri"/>
              </a:rPr>
              <a:t>Sexually transmitted infections (STIs) remain a common cause of morbidity worldwide.</a:t>
            </a:r>
            <a:r>
              <a:rPr lang="en-US" sz="3150" baseline="30000" dirty="0">
                <a:solidFill>
                  <a:srgbClr val="FAF4E2"/>
                </a:solidFill>
                <a:latin typeface="Calibri"/>
                <a:cs typeface="Calibri"/>
              </a:rPr>
              <a:t>1</a:t>
            </a:r>
            <a:r>
              <a:rPr lang="en-US" sz="3150" dirty="0">
                <a:solidFill>
                  <a:srgbClr val="FAF4E2"/>
                </a:solidFill>
                <a:latin typeface="Calibri"/>
                <a:cs typeface="Calibri"/>
              </a:rPr>
              <a:t> Untreated infections can have serious consequences including reduced fertility and increased chance of HIV transmission.</a:t>
            </a:r>
            <a:r>
              <a:rPr lang="en-US" sz="3150" baseline="30000" dirty="0">
                <a:solidFill>
                  <a:srgbClr val="FAF4E2"/>
                </a:solidFill>
                <a:latin typeface="Calibri"/>
                <a:cs typeface="Calibri"/>
              </a:rPr>
              <a:t>1, 2</a:t>
            </a:r>
            <a:r>
              <a:rPr lang="en-US" sz="3150" dirty="0">
                <a:solidFill>
                  <a:srgbClr val="FAF4E2"/>
                </a:solidFill>
                <a:latin typeface="Calibri"/>
                <a:cs typeface="Calibri"/>
              </a:rPr>
              <a:t> </a:t>
            </a:r>
          </a:p>
          <a:p>
            <a:pPr>
              <a:lnSpc>
                <a:spcPts val="2040"/>
              </a:lnSpc>
            </a:pPr>
            <a:endParaRPr lang="en-US" sz="3150" dirty="0">
              <a:solidFill>
                <a:srgbClr val="FAF4E2"/>
              </a:solidFill>
              <a:latin typeface="Calibri"/>
              <a:cs typeface="Calibri"/>
            </a:endParaRPr>
          </a:p>
          <a:p>
            <a:r>
              <a:rPr lang="en-US" sz="3150" dirty="0">
                <a:solidFill>
                  <a:srgbClr val="FAF4E2"/>
                </a:solidFill>
                <a:latin typeface="Calibri"/>
                <a:cs typeface="Calibri"/>
              </a:rPr>
              <a:t>Botswana, like most low- and middle-income countries, offers the syndromic approach to STIs with standardized treatment based on a range of symptoms.</a:t>
            </a:r>
            <a:r>
              <a:rPr lang="en-US" sz="3150" baseline="30000" dirty="0">
                <a:solidFill>
                  <a:srgbClr val="FAF4E2"/>
                </a:solidFill>
                <a:latin typeface="Calibri"/>
                <a:cs typeface="Calibri"/>
              </a:rPr>
              <a:t>3 </a:t>
            </a:r>
            <a:r>
              <a:rPr lang="en-US" sz="3150" dirty="0">
                <a:solidFill>
                  <a:srgbClr val="FAF4E2"/>
                </a:solidFill>
                <a:latin typeface="Calibri"/>
                <a:cs typeface="Calibri"/>
              </a:rPr>
              <a:t>Testing for STIs is not currently part of routine HIV care in Botswana. </a:t>
            </a:r>
            <a:endParaRPr lang="en-US" sz="3150" baseline="30000" dirty="0">
              <a:solidFill>
                <a:srgbClr val="FAF4E2"/>
              </a:solidFill>
              <a:latin typeface="Calibri"/>
              <a:cs typeface="Calibri"/>
            </a:endParaRPr>
          </a:p>
          <a:p>
            <a:pPr>
              <a:lnSpc>
                <a:spcPts val="2040"/>
              </a:lnSpc>
            </a:pPr>
            <a:endParaRPr lang="en-US" sz="3150" dirty="0">
              <a:solidFill>
                <a:srgbClr val="FAF4E2"/>
              </a:solidFill>
              <a:latin typeface="Calibri"/>
              <a:cs typeface="Calibri"/>
            </a:endParaRPr>
          </a:p>
          <a:p>
            <a:r>
              <a:rPr lang="en-US" altLang="en-US" sz="3150" dirty="0">
                <a:solidFill>
                  <a:srgbClr val="FAF4E2"/>
                </a:solidFill>
                <a:latin typeface="Calibri"/>
                <a:cs typeface="Calibri"/>
              </a:rPr>
              <a:t>This study assessed the feasibility and acceptability of incorporating testing and treatment for </a:t>
            </a:r>
            <a:r>
              <a:rPr lang="en-US" altLang="en-US" sz="3150" i="1" dirty="0">
                <a:solidFill>
                  <a:srgbClr val="FAF4E2"/>
                </a:solidFill>
                <a:latin typeface="Calibri"/>
                <a:cs typeface="Calibri"/>
              </a:rPr>
              <a:t>Chlamydia trachomatis </a:t>
            </a:r>
            <a:r>
              <a:rPr lang="en-US" altLang="en-US" sz="3150" dirty="0">
                <a:solidFill>
                  <a:srgbClr val="FAF4E2"/>
                </a:solidFill>
                <a:latin typeface="Calibri"/>
                <a:cs typeface="Calibri"/>
              </a:rPr>
              <a:t>(CT) and </a:t>
            </a:r>
            <a:r>
              <a:rPr lang="en-US" altLang="en-US" sz="3150" i="1" dirty="0">
                <a:solidFill>
                  <a:srgbClr val="FAF4E2"/>
                </a:solidFill>
                <a:latin typeface="Calibri"/>
                <a:cs typeface="Calibri"/>
              </a:rPr>
              <a:t>Neisseria gonorrhoeae </a:t>
            </a:r>
            <a:r>
              <a:rPr lang="en-US" altLang="en-US" sz="3150" dirty="0">
                <a:solidFill>
                  <a:srgbClr val="FAF4E2"/>
                </a:solidFill>
                <a:latin typeface="Calibri"/>
                <a:cs typeface="Calibri"/>
              </a:rPr>
              <a:t>(NG) into routine HIV care using near-patient diagnostic technology and self-collected samples. We also assessed prevalence and correlates of CT and NG within this study population. </a:t>
            </a:r>
            <a:endParaRPr lang="en-GB" sz="3150" baseline="30000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4581211-F4DD-4978-A35A-7FC9C901D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1467" y="293760"/>
            <a:ext cx="3368022" cy="197152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BCDD998-ACC7-A340-A69B-BAA2919BB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4835" y="6274364"/>
            <a:ext cx="9328176" cy="1179760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C62F1F2-6065-42FC-A933-B6CCE2C62C78}"/>
              </a:ext>
            </a:extLst>
          </p:cNvPr>
          <p:cNvSpPr txBox="1"/>
          <p:nvPr/>
        </p:nvSpPr>
        <p:spPr>
          <a:xfrm>
            <a:off x="31472421" y="6518846"/>
            <a:ext cx="327008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1F4E79"/>
                </a:solidFill>
              </a:rPr>
              <a:t>Table 1: </a:t>
            </a:r>
            <a:r>
              <a:rPr lang="en-US" sz="1800" b="1" dirty="0">
                <a:solidFill>
                  <a:srgbClr val="1F4E79"/>
                </a:solidFill>
              </a:rPr>
              <a:t>Characteristics of participants by </a:t>
            </a:r>
            <a:r>
              <a:rPr lang="en-US" sz="1800" b="1" i="1" dirty="0">
                <a:solidFill>
                  <a:srgbClr val="1F4E79"/>
                </a:solidFill>
              </a:rPr>
              <a:t>C. trachomatis</a:t>
            </a:r>
            <a:r>
              <a:rPr lang="en-US" sz="1800" b="1" dirty="0">
                <a:solidFill>
                  <a:srgbClr val="1F4E79"/>
                </a:solidFill>
              </a:rPr>
              <a:t> and </a:t>
            </a:r>
            <a:r>
              <a:rPr lang="en-US" sz="1800" b="1" i="1" dirty="0">
                <a:solidFill>
                  <a:srgbClr val="1F4E79"/>
                </a:solidFill>
              </a:rPr>
              <a:t>N. gonorrhoeae</a:t>
            </a:r>
            <a:r>
              <a:rPr lang="en-US" sz="1800" b="1" dirty="0">
                <a:solidFill>
                  <a:srgbClr val="1F4E79"/>
                </a:solidFill>
              </a:rPr>
              <a:t> diagnosis</a:t>
            </a:r>
          </a:p>
          <a:p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2B7D52B-7CAC-4231-8DEB-F576ABB917C1}"/>
              </a:ext>
            </a:extLst>
          </p:cNvPr>
          <p:cNvSpPr/>
          <p:nvPr/>
        </p:nvSpPr>
        <p:spPr>
          <a:xfrm flipH="1">
            <a:off x="40409333" y="14608085"/>
            <a:ext cx="208753" cy="382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BF5D01-3A71-4D5E-BFAA-065F3EA43449}"/>
              </a:ext>
            </a:extLst>
          </p:cNvPr>
          <p:cNvSpPr txBox="1"/>
          <p:nvPr/>
        </p:nvSpPr>
        <p:spPr>
          <a:xfrm>
            <a:off x="29951412" y="21357576"/>
            <a:ext cx="12345632" cy="7758717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endParaRPr lang="en-GB" sz="3200" baseline="30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Self-sampling was feasible, acceptable and yielded adequate sample results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alibri"/>
                <a:cs typeface="Calibri"/>
              </a:rPr>
              <a:t> STI prevalence was lower compared to previous studies among younger populations.</a:t>
            </a:r>
            <a:r>
              <a:rPr lang="en-GB" sz="3200" baseline="30000" dirty="0">
                <a:solidFill>
                  <a:schemeClr val="bg1"/>
                </a:solidFill>
                <a:latin typeface="Calibri"/>
                <a:cs typeface="Calibri"/>
              </a:rPr>
              <a:t>5,6</a:t>
            </a:r>
            <a:r>
              <a:rPr lang="en-GB" sz="32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alibri"/>
                <a:cs typeface="Calibri"/>
              </a:rPr>
              <a:t>Testing positive for CT/NG infections was associated with younger age, female sex, and pain during sex. </a:t>
            </a:r>
          </a:p>
          <a:p>
            <a:pPr>
              <a:buClr>
                <a:schemeClr val="bg1"/>
              </a:buClr>
            </a:pPr>
            <a:endParaRPr lang="en-GB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alibri"/>
                <a:cs typeface="Calibri"/>
              </a:rPr>
              <a:t>Syndromic management would have missed infections and may have overtreated uninfected patients. </a:t>
            </a:r>
          </a:p>
          <a:p>
            <a:pPr>
              <a:buClr>
                <a:schemeClr val="bg1"/>
              </a:buClr>
            </a:pPr>
            <a:endParaRPr lang="en-GB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Calibri"/>
                <a:cs typeface="Calibri"/>
              </a:rPr>
              <a:t>We identified and treated asymptomatic STIs in a study population </a:t>
            </a:r>
            <a:r>
              <a:rPr lang="en-GB" sz="3200">
                <a:solidFill>
                  <a:schemeClr val="bg1"/>
                </a:solidFill>
                <a:latin typeface="Calibri"/>
                <a:cs typeface="Calibri"/>
              </a:rPr>
              <a:t>that were </a:t>
            </a:r>
            <a:r>
              <a:rPr lang="en-GB" sz="3200" dirty="0">
                <a:solidFill>
                  <a:schemeClr val="bg1"/>
                </a:solidFill>
                <a:latin typeface="Calibri"/>
                <a:cs typeface="Calibri"/>
              </a:rPr>
              <a:t>older, well established on ART, and virally supressed; demonstrating the importance of integrating STI testing into HIV care.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565B801-15CB-441D-9746-CCF3B816149F}"/>
              </a:ext>
            </a:extLst>
          </p:cNvPr>
          <p:cNvSpPr/>
          <p:nvPr/>
        </p:nvSpPr>
        <p:spPr>
          <a:xfrm>
            <a:off x="40618088" y="14557801"/>
            <a:ext cx="208753" cy="382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Google Shape;124;p13">
            <a:extLst>
              <a:ext uri="{FF2B5EF4-FFF2-40B4-BE49-F238E27FC236}">
                <a16:creationId xmlns:a16="http://schemas.microsoft.com/office/drawing/2014/main" id="{45FA0B67-2F8F-4128-B49C-C1ABB4561BB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77915" y="21698355"/>
            <a:ext cx="579146" cy="46994"/>
          </a:xfrm>
          <a:prstGeom prst="bentConnector3">
            <a:avLst>
              <a:gd name="adj1" fmla="val 95111"/>
            </a:avLst>
          </a:prstGeom>
          <a:noFill/>
          <a:ln w="28575" cap="flat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9D631CC-8B06-42A2-885D-5C1ACDA41DA7}"/>
              </a:ext>
            </a:extLst>
          </p:cNvPr>
          <p:cNvCxnSpPr>
            <a:cxnSpLocks/>
          </p:cNvCxnSpPr>
          <p:nvPr/>
        </p:nvCxnSpPr>
        <p:spPr>
          <a:xfrm>
            <a:off x="244765" y="29164488"/>
            <a:ext cx="12528649" cy="0"/>
          </a:xfrm>
          <a:prstGeom prst="line">
            <a:avLst/>
          </a:prstGeom>
          <a:ln>
            <a:solidFill>
              <a:srgbClr val="8C7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DD0ECD66-8BF2-4E56-8134-D1D776066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5922" y="8175488"/>
            <a:ext cx="2488854" cy="5163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760A783-F66F-4B93-A03E-6CD44F77D6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9070" y="10130971"/>
            <a:ext cx="264368" cy="246743"/>
          </a:xfrm>
          <a:prstGeom prst="rect">
            <a:avLst/>
          </a:prstGeom>
        </p:spPr>
      </p:pic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D0BCFF8A-1EA9-4B92-ADF5-73451038B503}"/>
              </a:ext>
            </a:extLst>
          </p:cNvPr>
          <p:cNvSpPr txBox="1">
            <a:spLocks/>
          </p:cNvSpPr>
          <p:nvPr/>
        </p:nvSpPr>
        <p:spPr>
          <a:xfrm>
            <a:off x="13893265" y="22409763"/>
            <a:ext cx="9541207" cy="146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441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36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88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2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9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GB" sz="6000" b="1" dirty="0">
                <a:solidFill>
                  <a:srgbClr val="8C701B"/>
                </a:solidFill>
              </a:rPr>
              <a:t>Results:</a:t>
            </a:r>
            <a:endParaRPr lang="en-GB" sz="6000" b="1" dirty="0">
              <a:solidFill>
                <a:srgbClr val="1F4E79"/>
              </a:solidFill>
            </a:endParaRPr>
          </a:p>
        </p:txBody>
      </p:sp>
      <p:pic>
        <p:nvPicPr>
          <p:cNvPr id="38" name="Final Audio">
            <a:hlinkClick r:id="" action="ppaction://media"/>
            <a:extLst>
              <a:ext uri="{FF2B5EF4-FFF2-40B4-BE49-F238E27FC236}">
                <a16:creationId xmlns:a16="http://schemas.microsoft.com/office/drawing/2014/main" id="{2FCAA044-4E86-43CF-88F1-3569DA951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952" y="2079197"/>
            <a:ext cx="1982973" cy="198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1242</Words>
  <Application>Microsoft Office PowerPoint</Application>
  <PresentationFormat>Custom</PresentationFormat>
  <Paragraphs>90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Arial</vt:lpstr>
      <vt:lpstr>Office Theme</vt:lpstr>
      <vt:lpstr>Incorporation of screening and treatment for STIs into routine HIV care for patients in Gaborone, Botswana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Tembe CJ</dc:creator>
  <cp:lastModifiedBy>Raphael Pesquidous</cp:lastModifiedBy>
  <cp:revision>119</cp:revision>
  <dcterms:modified xsi:type="dcterms:W3CDTF">2020-06-26T22:55:29Z</dcterms:modified>
</cp:coreProperties>
</file>